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7" r:id="rId3"/>
    <p:sldId id="258" r:id="rId4"/>
    <p:sldId id="262" r:id="rId5"/>
    <p:sldId id="263" r:id="rId6"/>
    <p:sldId id="264" r:id="rId7"/>
    <p:sldId id="265" r:id="rId8"/>
    <p:sldId id="259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4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7801030E-35F4-40AB-A2B3-1712A75AA12E}" type="datetimeFigureOut">
              <a:rPr lang="en-US" smtClean="0"/>
              <a:pPr/>
              <a:t>8/8/12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A5F2224-1DA6-408B-B462-4B33DBA226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1030E-35F4-40AB-A2B3-1712A75AA12E}" type="datetimeFigureOut">
              <a:rPr lang="en-US" smtClean="0"/>
              <a:pPr/>
              <a:t>8/8/12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F2224-1DA6-408B-B462-4B33DBA226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7801030E-35F4-40AB-A2B3-1712A75AA12E}" type="datetimeFigureOut">
              <a:rPr lang="en-US" smtClean="0"/>
              <a:pPr/>
              <a:t>8/8/12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4A5F2224-1DA6-408B-B462-4B33DBA226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1030E-35F4-40AB-A2B3-1712A75AA12E}" type="datetimeFigureOut">
              <a:rPr lang="en-US" smtClean="0"/>
              <a:pPr/>
              <a:t>8/8/12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A5F2224-1DA6-408B-B462-4B33DBA2260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1030E-35F4-40AB-A2B3-1712A75AA12E}" type="datetimeFigureOut">
              <a:rPr lang="en-US" smtClean="0"/>
              <a:pPr/>
              <a:t>8/8/12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4A5F2224-1DA6-408B-B462-4B33DBA2260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801030E-35F4-40AB-A2B3-1712A75AA12E}" type="datetimeFigureOut">
              <a:rPr lang="en-US" smtClean="0"/>
              <a:pPr/>
              <a:t>8/8/12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A5F2224-1DA6-408B-B462-4B33DBA2260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801030E-35F4-40AB-A2B3-1712A75AA12E}" type="datetimeFigureOut">
              <a:rPr lang="en-US" smtClean="0"/>
              <a:pPr/>
              <a:t>8/8/12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A5F2224-1DA6-408B-B462-4B33DBA2260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1030E-35F4-40AB-A2B3-1712A75AA12E}" type="datetimeFigureOut">
              <a:rPr lang="en-US" smtClean="0"/>
              <a:pPr/>
              <a:t>8/8/12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A5F2224-1DA6-408B-B462-4B33DBA226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1030E-35F4-40AB-A2B3-1712A75AA12E}" type="datetimeFigureOut">
              <a:rPr lang="en-US" smtClean="0"/>
              <a:pPr/>
              <a:t>8/8/12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A5F2224-1DA6-408B-B462-4B33DBA226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1030E-35F4-40AB-A2B3-1712A75AA12E}" type="datetimeFigureOut">
              <a:rPr lang="en-US" smtClean="0"/>
              <a:pPr/>
              <a:t>8/8/12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A5F2224-1DA6-408B-B462-4B33DBA2260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7801030E-35F4-40AB-A2B3-1712A75AA12E}" type="datetimeFigureOut">
              <a:rPr lang="en-US" smtClean="0"/>
              <a:pPr/>
              <a:t>8/8/12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4A5F2224-1DA6-408B-B462-4B33DBA2260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801030E-35F4-40AB-A2B3-1712A75AA12E}" type="datetimeFigureOut">
              <a:rPr lang="en-US" smtClean="0"/>
              <a:pPr/>
              <a:t>8/8/12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A5F2224-1DA6-408B-B462-4B33DBA2260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Archetypes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Researchers have been able to collect and compare myths, legends, and religions of cultures from all around the world. </a:t>
            </a:r>
            <a:endParaRPr lang="en-US" dirty="0"/>
          </a:p>
          <a:p>
            <a:r>
              <a:rPr lang="en-US" dirty="0" smtClean="0"/>
              <a:t>They discovered that for centuries, people who had NO contact with each other had passed down stories through generations that were similar to the stories of other cultures. </a:t>
            </a:r>
          </a:p>
          <a:p>
            <a:r>
              <a:rPr lang="en-US" dirty="0" smtClean="0"/>
              <a:t>The basic elements of these stories are called ARCHETYPES.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an archetype?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character, action, or situation that is a prototype (or pattern) of human life generally</a:t>
            </a:r>
          </a:p>
          <a:p>
            <a:r>
              <a:rPr lang="en-US" dirty="0" smtClean="0"/>
              <a:t>A situation that occurs over and over again in literature</a:t>
            </a:r>
          </a:p>
          <a:p>
            <a:pPr lvl="1"/>
            <a:r>
              <a:rPr lang="en-US" dirty="0" smtClean="0"/>
              <a:t>Quest</a:t>
            </a:r>
          </a:p>
          <a:p>
            <a:pPr lvl="1"/>
            <a:r>
              <a:rPr lang="en-US" dirty="0" smtClean="0"/>
              <a:t>Initiation</a:t>
            </a:r>
          </a:p>
          <a:p>
            <a:pPr lvl="1"/>
            <a:r>
              <a:rPr lang="en-US" dirty="0" smtClean="0"/>
              <a:t>Attempt to overcome evil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Archetypal Characters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7532358"/>
              </p:ext>
            </p:extLst>
          </p:nvPr>
        </p:nvGraphicFramePr>
        <p:xfrm>
          <a:off x="609600" y="1676400"/>
          <a:ext cx="7924800" cy="431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913"/>
                <a:gridCol w="2900637"/>
                <a:gridCol w="3151250"/>
              </a:tblGrid>
              <a:tr h="460166">
                <a:tc>
                  <a:txBody>
                    <a:bodyPr/>
                    <a:lstStyle/>
                    <a:p>
                      <a:r>
                        <a:rPr lang="en-US" dirty="0" smtClean="0"/>
                        <a:t>Character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Example</a:t>
                      </a:r>
                      <a:endParaRPr lang="en-US" dirty="0"/>
                    </a:p>
                  </a:txBody>
                  <a:tcPr/>
                </a:tc>
              </a:tr>
              <a:tr h="3857834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The Hero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400" dirty="0" smtClean="0"/>
                        <a:t>A larger-than-life character that often goes on some</a:t>
                      </a:r>
                      <a:r>
                        <a:rPr lang="en-US" sz="2400" baseline="0" dirty="0" smtClean="0"/>
                        <a:t> kind of journey or quest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endParaRPr lang="en-US" sz="2400" baseline="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400" dirty="0" smtClean="0"/>
                        <a:t>In the course of his journey, the hero demonstrates the qualities and abilities valued by his culture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/>
                        <a:buChar char="•"/>
                      </a:pPr>
                      <a:r>
                        <a:rPr lang="en-US" sz="2400" dirty="0" smtClean="0"/>
                        <a:t>King Arthur</a:t>
                      </a:r>
                    </a:p>
                    <a:p>
                      <a:pPr marL="342900" indent="-342900">
                        <a:buFont typeface="Arial"/>
                        <a:buChar char="•"/>
                      </a:pPr>
                      <a:endParaRPr lang="en-US" sz="2400" dirty="0" smtClean="0"/>
                    </a:p>
                    <a:p>
                      <a:pPr marL="342900" indent="-342900">
                        <a:buFont typeface="Arial"/>
                        <a:buChar char="•"/>
                      </a:pPr>
                      <a:r>
                        <a:rPr lang="en-US" sz="2400" dirty="0" smtClean="0"/>
                        <a:t>Luke Skywalker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i="1" baseline="0" dirty="0" smtClean="0"/>
                        <a:t>(Star Wars)</a:t>
                      </a:r>
                      <a:endParaRPr lang="en-US" sz="2400" i="0" baseline="0" dirty="0" smtClean="0"/>
                    </a:p>
                    <a:p>
                      <a:pPr marL="0" indent="0">
                        <a:buFont typeface="Arial"/>
                        <a:buNone/>
                      </a:pPr>
                      <a:endParaRPr lang="en-US" sz="2400" dirty="0" smtClean="0"/>
                    </a:p>
                    <a:p>
                      <a:pPr marL="342900" indent="-342900">
                        <a:buFont typeface="Arial"/>
                        <a:buChar char="•"/>
                      </a:pPr>
                      <a:r>
                        <a:rPr lang="en-US" sz="2400" dirty="0" smtClean="0"/>
                        <a:t>Frodo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i="1" baseline="0" dirty="0" smtClean="0"/>
                        <a:t>(The Lord of the Rings)</a:t>
                      </a:r>
                    </a:p>
                    <a:p>
                      <a:pPr marL="342900" indent="-342900">
                        <a:buFont typeface="Arial"/>
                        <a:buChar char="•"/>
                      </a:pPr>
                      <a:endParaRPr lang="en-US" sz="2400" dirty="0" smtClean="0"/>
                    </a:p>
                    <a:p>
                      <a:pPr marL="342900" indent="-342900">
                        <a:buFont typeface="Arial"/>
                        <a:buChar char="•"/>
                      </a:pPr>
                      <a:r>
                        <a:rPr lang="en-US" sz="2400" dirty="0" smtClean="0"/>
                        <a:t>Harry Potter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Archetypal Characters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56267577"/>
              </p:ext>
            </p:extLst>
          </p:nvPr>
        </p:nvGraphicFramePr>
        <p:xfrm>
          <a:off x="381000" y="1600200"/>
          <a:ext cx="8610601" cy="49452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943"/>
                <a:gridCol w="3540808"/>
                <a:gridCol w="2980850"/>
              </a:tblGrid>
              <a:tr h="602129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Character</a:t>
                      </a:r>
                      <a:endParaRPr lang="en-US" sz="2000" dirty="0"/>
                    </a:p>
                  </a:txBody>
                  <a:tcPr marL="90591" marR="90591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Description</a:t>
                      </a:r>
                      <a:endParaRPr lang="en-US" sz="2000" dirty="0"/>
                    </a:p>
                  </a:txBody>
                  <a:tcPr marL="90591" marR="90591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Example</a:t>
                      </a:r>
                      <a:endParaRPr lang="en-US" sz="2000" dirty="0"/>
                    </a:p>
                  </a:txBody>
                  <a:tcPr marL="90591" marR="90591"/>
                </a:tc>
              </a:tr>
              <a:tr h="602129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The Father</a:t>
                      </a:r>
                      <a:r>
                        <a:rPr lang="en-US" sz="2400" baseline="0" dirty="0" smtClean="0"/>
                        <a:t> Figure</a:t>
                      </a:r>
                      <a:endParaRPr lang="en-US" sz="2400" dirty="0"/>
                    </a:p>
                  </a:txBody>
                  <a:tcPr marL="90591" marR="90591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The protector and leader</a:t>
                      </a:r>
                      <a:endParaRPr lang="en-US" sz="2400" dirty="0"/>
                    </a:p>
                  </a:txBody>
                  <a:tcPr marL="90591" marR="90591"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/>
                        <a:buChar char="•"/>
                      </a:pPr>
                      <a:r>
                        <a:rPr lang="en-US" sz="2400" dirty="0" err="1" smtClean="0"/>
                        <a:t>Mufasa</a:t>
                      </a:r>
                      <a:r>
                        <a:rPr lang="en-US" sz="2400" dirty="0" smtClean="0"/>
                        <a:t> (</a:t>
                      </a:r>
                      <a:r>
                        <a:rPr lang="en-US" sz="2400" i="1" dirty="0" smtClean="0"/>
                        <a:t>The Lion King)</a:t>
                      </a:r>
                      <a:endParaRPr lang="en-US" sz="2400" dirty="0"/>
                    </a:p>
                  </a:txBody>
                  <a:tcPr marL="90591" marR="90591"/>
                </a:tc>
              </a:tr>
              <a:tr h="1991659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The Mother Figure</a:t>
                      </a:r>
                      <a:endParaRPr lang="en-US" sz="2400" dirty="0"/>
                    </a:p>
                  </a:txBody>
                  <a:tcPr marL="90591" marR="90591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The protective nurturer</a:t>
                      </a:r>
                      <a:r>
                        <a:rPr lang="en-US" sz="2400" baseline="0" dirty="0" smtClean="0"/>
                        <a:t> and gentle provider</a:t>
                      </a:r>
                      <a:endParaRPr lang="en-US" sz="2400" dirty="0"/>
                    </a:p>
                  </a:txBody>
                  <a:tcPr marL="90591" marR="90591"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/>
                        <a:buChar char="•"/>
                      </a:pPr>
                      <a:r>
                        <a:rPr lang="en-US" sz="2400" dirty="0" smtClean="0"/>
                        <a:t>Mrs. </a:t>
                      </a:r>
                      <a:r>
                        <a:rPr lang="en-US" sz="2400" dirty="0" err="1" smtClean="0"/>
                        <a:t>Weasely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i="1" dirty="0" smtClean="0"/>
                        <a:t>(Harry</a:t>
                      </a:r>
                      <a:r>
                        <a:rPr lang="en-US" sz="2400" i="1" baseline="0" dirty="0" smtClean="0"/>
                        <a:t> Potter)</a:t>
                      </a:r>
                      <a:endParaRPr lang="en-US" sz="2400" i="0" baseline="0" dirty="0" smtClean="0"/>
                    </a:p>
                    <a:p>
                      <a:pPr marL="342900" indent="-342900">
                        <a:buFont typeface="Arial"/>
                        <a:buChar char="•"/>
                      </a:pPr>
                      <a:r>
                        <a:rPr lang="en-US" sz="2400" i="0" baseline="0" dirty="0" smtClean="0"/>
                        <a:t>Fairy Godmother </a:t>
                      </a:r>
                      <a:r>
                        <a:rPr lang="en-US" sz="2400" i="1" baseline="0" dirty="0" smtClean="0"/>
                        <a:t>(Cinderella)</a:t>
                      </a:r>
                      <a:endParaRPr lang="en-US" sz="2400" dirty="0"/>
                    </a:p>
                  </a:txBody>
                  <a:tcPr marL="90591" marR="90591"/>
                </a:tc>
              </a:tr>
              <a:tr h="1528482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The Temptress</a:t>
                      </a:r>
                      <a:endParaRPr lang="en-US" sz="2400" dirty="0"/>
                    </a:p>
                  </a:txBody>
                  <a:tcPr marL="90591" marR="90591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</a:t>
                      </a:r>
                      <a:r>
                        <a:rPr lang="en-US" sz="2400" baseline="0" dirty="0" smtClean="0"/>
                        <a:t> woman who uses her power (intellect, magic, beauty) to make men weak</a:t>
                      </a:r>
                      <a:endParaRPr lang="en-US" sz="2400" dirty="0"/>
                    </a:p>
                  </a:txBody>
                  <a:tcPr marL="90591" marR="90591"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/>
                        <a:buChar char="•"/>
                      </a:pPr>
                      <a:r>
                        <a:rPr lang="en-US" sz="2400" dirty="0" smtClean="0"/>
                        <a:t>The White Witch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i="1" baseline="0" dirty="0" smtClean="0"/>
                        <a:t>(The Lion, the Witch, and the Wardrobe)</a:t>
                      </a:r>
                      <a:endParaRPr lang="en-US" sz="2400" dirty="0"/>
                    </a:p>
                  </a:txBody>
                  <a:tcPr marL="90591" marR="90591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Archetypal Characters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259410652"/>
              </p:ext>
            </p:extLst>
          </p:nvPr>
        </p:nvGraphicFramePr>
        <p:xfrm>
          <a:off x="612775" y="1600200"/>
          <a:ext cx="8153401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40328"/>
                <a:gridCol w="3095273"/>
                <a:gridCol w="2717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Character</a:t>
                      </a:r>
                      <a:endParaRPr lang="en-US" sz="2400" dirty="0"/>
                    </a:p>
                  </a:txBody>
                  <a:tcPr marL="90591" marR="90591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Description</a:t>
                      </a:r>
                      <a:endParaRPr lang="en-US" sz="2400" dirty="0"/>
                    </a:p>
                  </a:txBody>
                  <a:tcPr marL="90591" marR="90591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Example</a:t>
                      </a:r>
                      <a:endParaRPr lang="en-US" sz="2400" dirty="0"/>
                    </a:p>
                  </a:txBody>
                  <a:tcPr marL="90591" marR="9059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Monster/Villain</a:t>
                      </a:r>
                      <a:endParaRPr lang="en-US" sz="2400" dirty="0"/>
                    </a:p>
                  </a:txBody>
                  <a:tcPr marL="90591" marR="90591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The antagonist (opposes</a:t>
                      </a:r>
                      <a:r>
                        <a:rPr lang="en-US" sz="2400" baseline="0" dirty="0" smtClean="0"/>
                        <a:t> the protagonist)</a:t>
                      </a:r>
                      <a:endParaRPr lang="en-US" sz="2400" dirty="0"/>
                    </a:p>
                  </a:txBody>
                  <a:tcPr marL="90591" marR="90591"/>
                </a:tc>
                <a:tc>
                  <a:txBody>
                    <a:bodyPr/>
                    <a:lstStyle/>
                    <a:p>
                      <a:pPr marL="342900" indent="-342900" algn="l">
                        <a:buFont typeface="Arial"/>
                        <a:buChar char="•"/>
                      </a:pPr>
                      <a:r>
                        <a:rPr lang="en-US" sz="2400" dirty="0" smtClean="0"/>
                        <a:t>The Giant </a:t>
                      </a:r>
                      <a:r>
                        <a:rPr lang="en-US" sz="2400" i="1" dirty="0" smtClean="0"/>
                        <a:t>(Jack</a:t>
                      </a:r>
                      <a:r>
                        <a:rPr lang="en-US" sz="2400" i="1" baseline="0" dirty="0" smtClean="0"/>
                        <a:t> and the Beanstalk)</a:t>
                      </a:r>
                    </a:p>
                  </a:txBody>
                  <a:tcPr marL="90591" marR="9059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The Innocent</a:t>
                      </a:r>
                      <a:endParaRPr lang="en-US" sz="2400" dirty="0"/>
                    </a:p>
                  </a:txBody>
                  <a:tcPr marL="90591" marR="90591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An inexperienced</a:t>
                      </a:r>
                      <a:r>
                        <a:rPr lang="en-US" sz="2400" baseline="0" dirty="0" smtClean="0"/>
                        <a:t> character that is exposed to the evils in the world</a:t>
                      </a:r>
                      <a:endParaRPr lang="en-US" sz="2400" dirty="0"/>
                    </a:p>
                  </a:txBody>
                  <a:tcPr marL="90591" marR="90591"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/>
                        <a:buChar char="•"/>
                      </a:pPr>
                      <a:r>
                        <a:rPr lang="en-US" sz="2400" dirty="0" smtClean="0"/>
                        <a:t>Dorothy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i="1" baseline="0" dirty="0" smtClean="0"/>
                        <a:t>(The Wizard of Oz)</a:t>
                      </a:r>
                      <a:endParaRPr lang="en-US" sz="2400" dirty="0"/>
                    </a:p>
                  </a:txBody>
                  <a:tcPr marL="90591" marR="9059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The Damsel in Distress</a:t>
                      </a:r>
                      <a:endParaRPr lang="en-US" sz="2400" dirty="0"/>
                    </a:p>
                  </a:txBody>
                  <a:tcPr marL="90591" marR="90591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Woman who needs to be rescued</a:t>
                      </a:r>
                      <a:endParaRPr lang="en-US" sz="2400" dirty="0"/>
                    </a:p>
                  </a:txBody>
                  <a:tcPr marL="90591" marR="90591"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/>
                        <a:buChar char="•"/>
                      </a:pPr>
                      <a:r>
                        <a:rPr lang="en-US" sz="2400" dirty="0" err="1" smtClean="0"/>
                        <a:t>Rapunzel</a:t>
                      </a:r>
                      <a:endParaRPr lang="en-US" sz="2400" dirty="0" smtClean="0"/>
                    </a:p>
                    <a:p>
                      <a:pPr marL="342900" indent="-342900">
                        <a:buFont typeface="Arial"/>
                        <a:buChar char="•"/>
                      </a:pPr>
                      <a:r>
                        <a:rPr lang="en-US" sz="2400" dirty="0" smtClean="0"/>
                        <a:t>Sleeping Beauty</a:t>
                      </a:r>
                      <a:endParaRPr lang="en-US" sz="2400" dirty="0"/>
                    </a:p>
                  </a:txBody>
                  <a:tcPr marL="90591" marR="90591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Archetypal Characters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445484697"/>
              </p:ext>
            </p:extLst>
          </p:nvPr>
        </p:nvGraphicFramePr>
        <p:xfrm>
          <a:off x="612775" y="1600200"/>
          <a:ext cx="8153398" cy="463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1317"/>
                <a:gridCol w="2944281"/>
                <a:gridCol w="2717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Character</a:t>
                      </a:r>
                      <a:endParaRPr lang="en-US" sz="2000" dirty="0"/>
                    </a:p>
                  </a:txBody>
                  <a:tcPr marL="90591" marR="90591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Description</a:t>
                      </a:r>
                      <a:endParaRPr lang="en-US" sz="2000" dirty="0"/>
                    </a:p>
                  </a:txBody>
                  <a:tcPr marL="90591" marR="90591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Example</a:t>
                      </a:r>
                      <a:endParaRPr lang="en-US" sz="2000" dirty="0"/>
                    </a:p>
                  </a:txBody>
                  <a:tcPr marL="90591" marR="9059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Helpers</a:t>
                      </a:r>
                      <a:r>
                        <a:rPr lang="en-US" sz="2000" baseline="0" dirty="0" smtClean="0"/>
                        <a:t> (Wise Old Woman, Man, or Animal; Teacher or Mentor)</a:t>
                      </a:r>
                      <a:endParaRPr lang="en-US" sz="2000" dirty="0"/>
                    </a:p>
                  </a:txBody>
                  <a:tcPr marL="90591" marR="90591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Characters that assist or guide the protagonist</a:t>
                      </a:r>
                      <a:endParaRPr lang="en-US" sz="2000" dirty="0"/>
                    </a:p>
                  </a:txBody>
                  <a:tcPr marL="90591" marR="90591"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/>
                        <a:buChar char="•"/>
                      </a:pPr>
                      <a:r>
                        <a:rPr lang="en-US" sz="2000" dirty="0" smtClean="0"/>
                        <a:t>Merlin </a:t>
                      </a:r>
                      <a:r>
                        <a:rPr lang="en-US" sz="2000" i="1" dirty="0" smtClean="0"/>
                        <a:t>(King</a:t>
                      </a:r>
                      <a:r>
                        <a:rPr lang="en-US" sz="2000" i="1" baseline="0" dirty="0" smtClean="0"/>
                        <a:t> Arthur)</a:t>
                      </a:r>
                    </a:p>
                    <a:p>
                      <a:pPr marL="342900" indent="-342900">
                        <a:buFont typeface="Arial"/>
                        <a:buChar char="•"/>
                      </a:pPr>
                      <a:r>
                        <a:rPr lang="en-US" sz="2000" i="0" baseline="0" dirty="0" smtClean="0"/>
                        <a:t>Yoda </a:t>
                      </a:r>
                      <a:r>
                        <a:rPr lang="en-US" sz="2000" i="1" baseline="0" dirty="0" smtClean="0"/>
                        <a:t>(Star Wars)</a:t>
                      </a:r>
                    </a:p>
                  </a:txBody>
                  <a:tcPr marL="90591" marR="9059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The</a:t>
                      </a:r>
                      <a:r>
                        <a:rPr lang="en-US" sz="2000" baseline="0" dirty="0" smtClean="0"/>
                        <a:t> Trickster/The Fool</a:t>
                      </a:r>
                      <a:endParaRPr lang="en-US" sz="2000" dirty="0"/>
                    </a:p>
                  </a:txBody>
                  <a:tcPr marL="90591" marR="90591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Characters who trick others to get them to do what he/she wants—they can be both</a:t>
                      </a:r>
                      <a:r>
                        <a:rPr lang="en-US" sz="2000" baseline="0" dirty="0" smtClean="0"/>
                        <a:t> virtuous or evil</a:t>
                      </a:r>
                      <a:endParaRPr lang="en-US" sz="2000" dirty="0"/>
                    </a:p>
                  </a:txBody>
                  <a:tcPr marL="90591" marR="90591"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/>
                        <a:buChar char="•"/>
                      </a:pPr>
                      <a:r>
                        <a:rPr lang="en-US" sz="2000" i="0" baseline="0" dirty="0" smtClean="0"/>
                        <a:t>Fred and George </a:t>
                      </a:r>
                      <a:r>
                        <a:rPr lang="en-US" sz="2000" i="0" baseline="0" dirty="0" err="1" smtClean="0"/>
                        <a:t>Weasely</a:t>
                      </a:r>
                      <a:r>
                        <a:rPr lang="en-US" sz="2000" i="0" baseline="0" dirty="0" smtClean="0"/>
                        <a:t> </a:t>
                      </a:r>
                      <a:r>
                        <a:rPr lang="en-US" sz="2000" i="1" baseline="0" dirty="0" smtClean="0"/>
                        <a:t>(Harry Potter)</a:t>
                      </a:r>
                    </a:p>
                    <a:p>
                      <a:pPr marL="342900" indent="-342900">
                        <a:buFont typeface="Arial"/>
                        <a:buChar char="•"/>
                      </a:pPr>
                      <a:r>
                        <a:rPr lang="en-US" sz="2000" i="0" baseline="0" dirty="0" smtClean="0"/>
                        <a:t>Road Runner</a:t>
                      </a:r>
                    </a:p>
                  </a:txBody>
                  <a:tcPr marL="90591" marR="9059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The Underdog</a:t>
                      </a:r>
                      <a:endParaRPr lang="en-US" sz="2000" dirty="0"/>
                    </a:p>
                  </a:txBody>
                  <a:tcPr marL="90591" marR="90591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Characters who are always</a:t>
                      </a:r>
                      <a:r>
                        <a:rPr lang="en-US" sz="2000" baseline="0" dirty="0" smtClean="0"/>
                        <a:t> in the wrong place at the wrong time, but who usually win something of value in the end</a:t>
                      </a:r>
                      <a:endParaRPr lang="en-US" sz="2000" dirty="0"/>
                    </a:p>
                  </a:txBody>
                  <a:tcPr marL="90591" marR="90591"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/>
                        <a:buChar char="•"/>
                      </a:pPr>
                      <a:r>
                        <a:rPr lang="en-US" sz="2000" i="0" baseline="0" dirty="0" smtClean="0"/>
                        <a:t>The Ugly Duckling</a:t>
                      </a:r>
                    </a:p>
                    <a:p>
                      <a:pPr marL="342900" indent="-342900">
                        <a:buFont typeface="Arial"/>
                        <a:buChar char="•"/>
                      </a:pPr>
                      <a:r>
                        <a:rPr lang="en-US" sz="2000" i="0" baseline="0" dirty="0" smtClean="0"/>
                        <a:t>Neville </a:t>
                      </a:r>
                      <a:r>
                        <a:rPr lang="en-US" sz="2000" i="0" baseline="0" dirty="0" err="1" smtClean="0"/>
                        <a:t>Longbottom</a:t>
                      </a:r>
                      <a:r>
                        <a:rPr lang="en-US" sz="2000" i="0" baseline="0" dirty="0" smtClean="0"/>
                        <a:t> </a:t>
                      </a:r>
                      <a:r>
                        <a:rPr lang="en-US" sz="2000" i="1" baseline="0" dirty="0" smtClean="0"/>
                        <a:t>(Harry Potter)</a:t>
                      </a:r>
                      <a:endParaRPr lang="en-US" sz="2000" i="0" baseline="0" dirty="0" smtClean="0"/>
                    </a:p>
                  </a:txBody>
                  <a:tcPr marL="90591" marR="90591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Archetypal Settings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842989150"/>
              </p:ext>
            </p:extLst>
          </p:nvPr>
        </p:nvGraphicFramePr>
        <p:xfrm>
          <a:off x="612775" y="1600200"/>
          <a:ext cx="8153399" cy="42976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2305"/>
                <a:gridCol w="551109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Place</a:t>
                      </a:r>
                      <a:endParaRPr lang="en-US" sz="2800" dirty="0"/>
                    </a:p>
                  </a:txBody>
                  <a:tcPr marL="90591" marR="90591"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Description</a:t>
                      </a:r>
                      <a:endParaRPr lang="en-US" sz="2800" dirty="0"/>
                    </a:p>
                  </a:txBody>
                  <a:tcPr marL="90591" marR="9059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The Crossroads</a:t>
                      </a:r>
                      <a:endParaRPr lang="en-US" sz="2800" dirty="0"/>
                    </a:p>
                  </a:txBody>
                  <a:tcPr marL="90591" marR="90591"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The place of suffering and decision</a:t>
                      </a:r>
                      <a:endParaRPr lang="en-US" sz="2800" dirty="0"/>
                    </a:p>
                  </a:txBody>
                  <a:tcPr marL="90591" marR="9059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The Underworld</a:t>
                      </a:r>
                      <a:endParaRPr lang="en-US" sz="2800" dirty="0"/>
                    </a:p>
                  </a:txBody>
                  <a:tcPr marL="90591" marR="90591"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The place where the hero encounters fear or death</a:t>
                      </a:r>
                      <a:endParaRPr lang="en-US" sz="2800" dirty="0"/>
                    </a:p>
                  </a:txBody>
                  <a:tcPr marL="90591" marR="9059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The Maze or Labyrinth</a:t>
                      </a:r>
                    </a:p>
                  </a:txBody>
                  <a:tcPr marL="90591" marR="90591"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Represents a puzzling dilemma or great uncertainty</a:t>
                      </a:r>
                      <a:endParaRPr lang="en-US" sz="2800" dirty="0"/>
                    </a:p>
                  </a:txBody>
                  <a:tcPr marL="90591" marR="9059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The Castle </a:t>
                      </a:r>
                      <a:endParaRPr lang="en-US" sz="2800" dirty="0"/>
                    </a:p>
                  </a:txBody>
                  <a:tcPr marL="90591" marR="9059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The strong place of safety; holds the treasure or the princess; may be bewitched or enchanted</a:t>
                      </a:r>
                    </a:p>
                  </a:txBody>
                  <a:tcPr marL="90591" marR="90591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Archetypal Journeys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683249557"/>
              </p:ext>
            </p:extLst>
          </p:nvPr>
        </p:nvGraphicFramePr>
        <p:xfrm>
          <a:off x="612774" y="1600200"/>
          <a:ext cx="8531225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3122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Patterns</a:t>
                      </a:r>
                      <a:endParaRPr lang="en-US" sz="2400" dirty="0"/>
                    </a:p>
                  </a:txBody>
                  <a:tcPr marL="90591" marR="9059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The Quest</a:t>
                      </a:r>
                      <a:r>
                        <a:rPr lang="en-US" sz="2400" baseline="0" dirty="0" smtClean="0"/>
                        <a:t> to Know Who You Are</a:t>
                      </a:r>
                      <a:endParaRPr lang="en-US" sz="2400" dirty="0"/>
                    </a:p>
                  </a:txBody>
                  <a:tcPr marL="90591" marR="9059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The Quest to Find Knowledge</a:t>
                      </a:r>
                      <a:endParaRPr lang="en-US" sz="2400" dirty="0"/>
                    </a:p>
                  </a:txBody>
                  <a:tcPr marL="90591" marR="9059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The Quest to Find the Promised</a:t>
                      </a:r>
                      <a:r>
                        <a:rPr lang="en-US" sz="2400" baseline="0" dirty="0" smtClean="0"/>
                        <a:t> Land or to Build a Beautiful City</a:t>
                      </a:r>
                      <a:endParaRPr lang="en-US" sz="2400" dirty="0"/>
                    </a:p>
                  </a:txBody>
                  <a:tcPr marL="90591" marR="9059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The Warrior’s Quest to Save the </a:t>
                      </a:r>
                      <a:r>
                        <a:rPr lang="en-US" sz="2400" dirty="0" smtClean="0"/>
                        <a:t>People and Rid the Land</a:t>
                      </a:r>
                      <a:r>
                        <a:rPr lang="en-US" sz="2400" baseline="0" dirty="0" smtClean="0"/>
                        <a:t> of Danger</a:t>
                      </a:r>
                      <a:endParaRPr lang="en-US" sz="2400" dirty="0"/>
                    </a:p>
                  </a:txBody>
                  <a:tcPr marL="90591" marR="9059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The Quest</a:t>
                      </a:r>
                      <a:r>
                        <a:rPr lang="en-US" sz="2400" baseline="0" dirty="0" smtClean="0"/>
                        <a:t> to Get Revenge</a:t>
                      </a:r>
                      <a:endParaRPr lang="en-US" sz="2400" dirty="0"/>
                    </a:p>
                  </a:txBody>
                  <a:tcPr marL="90591" marR="9059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The Quest for Fame and Fortune</a:t>
                      </a:r>
                      <a:endParaRPr lang="en-US" sz="2400" dirty="0"/>
                    </a:p>
                  </a:txBody>
                  <a:tcPr marL="90591" marR="9059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The Fool’s Quest (a silly</a:t>
                      </a:r>
                      <a:r>
                        <a:rPr lang="en-US" sz="2400" baseline="0" dirty="0" smtClean="0"/>
                        <a:t> person saves the land because of his innocence or foolishness)</a:t>
                      </a:r>
                      <a:endParaRPr lang="en-US" sz="2400" dirty="0"/>
                    </a:p>
                  </a:txBody>
                  <a:tcPr marL="90591" marR="9059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The Search for Love (to rescue the princess)</a:t>
                      </a:r>
                      <a:endParaRPr lang="en-US" sz="2400" dirty="0"/>
                    </a:p>
                  </a:txBody>
                  <a:tcPr marL="90591" marR="90591"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242</TotalTime>
  <Words>534</Words>
  <Application>Microsoft Macintosh PowerPoint</Application>
  <PresentationFormat>On-screen Show (4:3)</PresentationFormat>
  <Paragraphs>91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Median</vt:lpstr>
      <vt:lpstr>Archetypes</vt:lpstr>
      <vt:lpstr>Introduction</vt:lpstr>
      <vt:lpstr>What is an archetype?</vt:lpstr>
      <vt:lpstr>Archetypal Characters</vt:lpstr>
      <vt:lpstr>Archetypal Characters</vt:lpstr>
      <vt:lpstr>Archetypal Characters</vt:lpstr>
      <vt:lpstr>Archetypal Characters</vt:lpstr>
      <vt:lpstr>Archetypal Settings</vt:lpstr>
      <vt:lpstr>Archetypal Journeys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Archetypes</dc:title>
  <dc:creator>Jenell</dc:creator>
  <cp:lastModifiedBy>Teacher Burke</cp:lastModifiedBy>
  <cp:revision>19</cp:revision>
  <dcterms:created xsi:type="dcterms:W3CDTF">2011-09-12T13:29:41Z</dcterms:created>
  <dcterms:modified xsi:type="dcterms:W3CDTF">2012-08-08T20:42:46Z</dcterms:modified>
</cp:coreProperties>
</file>